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ACA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CEE9"/>
          </a:solidFill>
        </a:fill>
      </a:tcStyle>
    </a:wholeTbl>
    <a:band2H>
      <a:tcTxStyle b="def" i="def"/>
      <a:tcStyle>
        <a:tcBdr/>
        <a:fill>
          <a:solidFill>
            <a:srgbClr val="E9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72311"/>
            <a:ext cx="14716127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4833937" y="8947546"/>
            <a:ext cx="14716127" cy="66079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  <a:lvl2pPr marL="818815" indent="-374315" algn="ctr">
              <a:spcBef>
                <a:spcPts val="0"/>
              </a:spcBef>
              <a:defRPr i="1" sz="3200"/>
            </a:lvl2pPr>
            <a:lvl3pPr marL="1263315" indent="-374315" algn="ctr">
              <a:spcBef>
                <a:spcPts val="0"/>
              </a:spcBef>
              <a:defRPr i="1" sz="3200"/>
            </a:lvl3pPr>
            <a:lvl4pPr marL="1707815" indent="-374315" algn="ctr">
              <a:spcBef>
                <a:spcPts val="0"/>
              </a:spcBef>
              <a:defRPr i="1" sz="3200"/>
            </a:lvl4pPr>
            <a:lvl5pPr marL="2152315" indent="-374315" algn="ctr">
              <a:spcBef>
                <a:spcPts val="0"/>
              </a:spcBef>
              <a:defRPr i="1"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4833937" y="6000353"/>
            <a:ext cx="14716128" cy="965202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3043534" y="0"/>
            <a:ext cx="18288003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5325069" y="928687"/>
            <a:ext cx="13722212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519296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2495609" y="898481"/>
            <a:ext cx="7489363" cy="1155501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97264"/>
            <a:ext cx="7500939" cy="578644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2495609" y="3643312"/>
            <a:ext cx="7500939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354364" indent="-465364">
              <a:spcBef>
                <a:spcPts val="4500"/>
              </a:spcBef>
              <a:defRPr sz="3800"/>
            </a:lvl3pPr>
            <a:lvl4pPr marL="1798864" indent="-465364">
              <a:spcBef>
                <a:spcPts val="4500"/>
              </a:spcBef>
              <a:defRPr sz="3800"/>
            </a:lvl4pPr>
            <a:lvl5pPr marL="22433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513467" y="6983014"/>
            <a:ext cx="7500941" cy="548283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513467" y="892967"/>
            <a:ext cx="7500941" cy="548283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4387453" y="892967"/>
            <a:ext cx="7500939" cy="115728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35814" y="13019484"/>
            <a:ext cx="494513" cy="511175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08263" marR="0" indent="-608263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052762" marR="0" indent="-608263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497262" marR="0" indent="-608262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941763" marR="0" indent="-608263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386263" marR="0" indent="-608263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830763" marR="0" indent="-608263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75262" marR="0" indent="-608263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719762" marR="0" indent="-608263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64262" marR="0" indent="-608262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D70C3304-E6B3-40E3-95B9-28498AF5C2DD-L0-001.jpeg" descr="D70C3304-E6B3-40E3-95B9-28498AF5C2DD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9601" r="0" b="9601"/>
          <a:stretch>
            <a:fillRect/>
          </a:stretch>
        </p:blipFill>
        <p:spPr>
          <a:xfrm>
            <a:off x="8054660" y="4240807"/>
            <a:ext cx="8649040" cy="5234355"/>
          </a:xfrm>
          <a:prstGeom prst="rect">
            <a:avLst/>
          </a:prstGeom>
          <a:ln w="101600">
            <a:solidFill>
              <a:srgbClr val="DDDDDD"/>
            </a:solidFill>
          </a:ln>
        </p:spPr>
      </p:pic>
      <p:sp>
        <p:nvSpPr>
          <p:cNvPr id="120" name="A Suffering Servant, Soldiers, Simon"/>
          <p:cNvSpPr txBox="1"/>
          <p:nvPr>
            <p:ph type="title"/>
          </p:nvPr>
        </p:nvSpPr>
        <p:spPr>
          <a:xfrm>
            <a:off x="1626066" y="10053116"/>
            <a:ext cx="22490156" cy="2000252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>
            <a:lvl1pPr defTabSz="476488">
              <a:defRPr b="1" sz="76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A Suffering Servant, Soldiers, Simon </a:t>
            </a:r>
          </a:p>
        </p:txBody>
      </p:sp>
      <p:sp>
        <p:nvSpPr>
          <p:cNvPr id="121" name="Reason for Evangelism"/>
          <p:cNvSpPr txBox="1"/>
          <p:nvPr/>
        </p:nvSpPr>
        <p:spPr>
          <a:xfrm>
            <a:off x="5575878" y="1259966"/>
            <a:ext cx="14075706" cy="1692275"/>
          </a:xfrm>
          <a:prstGeom prst="rect">
            <a:avLst/>
          </a:prstGeom>
          <a:ln w="101600">
            <a:solidFill>
              <a:srgbClr val="76D6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spAutoFit/>
          </a:bodyPr>
          <a:lstStyle>
            <a:lvl1pPr>
              <a:defRPr b="1" sz="9500">
                <a:solidFill>
                  <a:srgbClr val="DDDDD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Reason for Evangelism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hree stand before us…"/>
          <p:cNvSpPr txBox="1"/>
          <p:nvPr>
            <p:ph type="title"/>
          </p:nvPr>
        </p:nvSpPr>
        <p:spPr>
          <a:xfrm>
            <a:off x="4833937" y="1331540"/>
            <a:ext cx="14716128" cy="11052920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/>
          <a:p>
            <a:pPr>
              <a:defRPr b="1">
                <a:latin typeface="+mj-lt"/>
                <a:ea typeface="+mj-ea"/>
                <a:cs typeface="+mj-cs"/>
                <a:sym typeface="Helvetica"/>
              </a:defRPr>
            </a:pPr>
            <a:r>
              <a:t>Three stand before us</a:t>
            </a:r>
          </a:p>
          <a:p>
            <a:pPr>
              <a:defRPr b="1">
                <a:latin typeface="+mj-lt"/>
                <a:ea typeface="+mj-ea"/>
                <a:cs typeface="+mj-cs"/>
                <a:sym typeface="Helvetica"/>
              </a:defRPr>
            </a:pPr>
            <a:r>
              <a:t>Suffering Savior </a:t>
            </a:r>
          </a:p>
          <a:p>
            <a:pPr>
              <a:defRPr b="1">
                <a:latin typeface="+mj-lt"/>
                <a:ea typeface="+mj-ea"/>
                <a:cs typeface="+mj-cs"/>
                <a:sym typeface="Helvetica"/>
              </a:defRPr>
            </a:pPr>
            <a:r>
              <a:t>Soldiers </a:t>
            </a:r>
          </a:p>
          <a:p>
            <a:pPr>
              <a:defRPr b="1">
                <a:latin typeface="+mj-lt"/>
                <a:ea typeface="+mj-ea"/>
                <a:cs typeface="+mj-cs"/>
                <a:sym typeface="Helvetica"/>
              </a:defRPr>
            </a:pPr>
            <a:r>
              <a:t>Simon of Cyrene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Imagine if going to heaven was different..."/>
          <p:cNvSpPr txBox="1"/>
          <p:nvPr>
            <p:ph type="title"/>
          </p:nvPr>
        </p:nvSpPr>
        <p:spPr>
          <a:xfrm>
            <a:off x="4833937" y="2551045"/>
            <a:ext cx="14716128" cy="8613910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Imagine if going to heaven was different...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aise be to Jesus Christ"/>
          <p:cNvSpPr txBox="1"/>
          <p:nvPr>
            <p:ph type="title"/>
          </p:nvPr>
        </p:nvSpPr>
        <p:spPr>
          <a:xfrm>
            <a:off x="2662075" y="450791"/>
            <a:ext cx="19059850" cy="3036096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>
            <a:lvl1pPr defTabSz="739377">
              <a:defRPr b="1" sz="10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Praise be to Jesus Christ</a:t>
            </a:r>
          </a:p>
        </p:txBody>
      </p:sp>
      <p:sp>
        <p:nvSpPr>
          <p:cNvPr id="126" name="Jesus' sacrifice was once and for all…"/>
          <p:cNvSpPr txBox="1"/>
          <p:nvPr>
            <p:ph type="body" idx="1"/>
          </p:nvPr>
        </p:nvSpPr>
        <p:spPr>
          <a:xfrm>
            <a:off x="1140497" y="3877323"/>
            <a:ext cx="22103006" cy="8840393"/>
          </a:xfrm>
          <a:prstGeom prst="rect">
            <a:avLst/>
          </a:prstGeom>
        </p:spPr>
        <p:txBody>
          <a:bodyPr/>
          <a:lstStyle/>
          <a:p>
            <a:pPr marL="628650" indent="-628650" defTabSz="725822">
              <a:spcBef>
                <a:spcPts val="5100"/>
              </a:spcBef>
              <a:buSzPct val="60000"/>
              <a:buBlip>
                <a:blip r:embed="rId2"/>
              </a:buBlip>
              <a:defRPr b="1" sz="6270">
                <a:latin typeface="+mj-lt"/>
                <a:ea typeface="+mj-ea"/>
                <a:cs typeface="+mj-cs"/>
                <a:sym typeface="Helvetica"/>
              </a:defRPr>
            </a:pPr>
            <a:r>
              <a:t>Jesus' sacrifice was once and for all</a:t>
            </a:r>
          </a:p>
          <a:p>
            <a:pPr marL="628650" indent="-628650" defTabSz="725822">
              <a:spcBef>
                <a:spcPts val="5100"/>
              </a:spcBef>
              <a:buSzPct val="60000"/>
              <a:buBlip>
                <a:blip r:embed="rId2"/>
              </a:buBlip>
              <a:defRPr b="1" sz="6270">
                <a:latin typeface="+mj-lt"/>
                <a:ea typeface="+mj-ea"/>
                <a:cs typeface="+mj-cs"/>
                <a:sym typeface="Helvetica"/>
              </a:defRPr>
            </a:pPr>
            <a:r>
              <a:t>Romans 6:10, “</a:t>
            </a:r>
            <a:r>
              <a:rPr i="1"/>
              <a:t>For the death that He died, He died to sin </a:t>
            </a:r>
            <a:r>
              <a:rPr i="1" u="sng"/>
              <a:t>once for all</a:t>
            </a:r>
            <a:r>
              <a:rPr i="1"/>
              <a:t>; but the life that He lives, He lives to God”</a:t>
            </a:r>
          </a:p>
          <a:p>
            <a:pPr marL="628650" indent="-628650" defTabSz="725822">
              <a:spcBef>
                <a:spcPts val="5100"/>
              </a:spcBef>
              <a:buSzPct val="60000"/>
              <a:buBlip>
                <a:blip r:embed="rId2"/>
              </a:buBlip>
              <a:defRPr b="1" sz="6270">
                <a:latin typeface="+mj-lt"/>
                <a:ea typeface="+mj-ea"/>
                <a:cs typeface="+mj-cs"/>
                <a:sym typeface="Helvetica"/>
              </a:defRPr>
            </a:pPr>
            <a:r>
              <a:t>There is no need for Jesus to die again or us to die for our sins</a:t>
            </a:r>
          </a:p>
          <a:p>
            <a:pPr marL="628650" indent="-628650" defTabSz="725822">
              <a:spcBef>
                <a:spcPts val="5100"/>
              </a:spcBef>
              <a:buSzPct val="60000"/>
              <a:buBlip>
                <a:blip r:embed="rId2"/>
              </a:buBlip>
              <a:defRPr b="1" sz="6270">
                <a:latin typeface="+mj-lt"/>
                <a:ea typeface="+mj-ea"/>
                <a:cs typeface="+mj-cs"/>
                <a:sym typeface="Helvetica"/>
              </a:defRPr>
            </a:pPr>
            <a:r>
              <a:t>How much easier is it for us to believe, obey, and follow Him?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 Suffering Servant"/>
          <p:cNvSpPr txBox="1"/>
          <p:nvPr>
            <p:ph type="title"/>
          </p:nvPr>
        </p:nvSpPr>
        <p:spPr>
          <a:xfrm>
            <a:off x="4387453" y="614599"/>
            <a:ext cx="15609094" cy="3036096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/>
          <a:p>
            <a:pPr>
              <a:defRPr b="1">
                <a:latin typeface="+mj-lt"/>
                <a:ea typeface="+mj-ea"/>
                <a:cs typeface="+mj-cs"/>
                <a:sym typeface="Helvetica"/>
              </a:defRPr>
            </a:pPr>
            <a:r>
              <a:t>A </a:t>
            </a:r>
            <a:r>
              <a:rPr u="sng"/>
              <a:t>Suffering Servant</a:t>
            </a:r>
          </a:p>
        </p:txBody>
      </p:sp>
      <p:sp>
        <p:nvSpPr>
          <p:cNvPr id="129" name="It is worth reading and reflecting the last hours before the cross…"/>
          <p:cNvSpPr txBox="1"/>
          <p:nvPr>
            <p:ph type="body" idx="1"/>
          </p:nvPr>
        </p:nvSpPr>
        <p:spPr>
          <a:xfrm>
            <a:off x="2541103" y="4064532"/>
            <a:ext cx="19301794" cy="8840394"/>
          </a:xfrm>
          <a:prstGeom prst="rect">
            <a:avLst/>
          </a:prstGeom>
        </p:spPr>
        <p:txBody>
          <a:bodyPr/>
          <a:lstStyle/>
          <a:p>
            <a:pPr marL="804589" indent="-804589" defTabSz="599716">
              <a:spcBef>
                <a:spcPts val="3200"/>
              </a:spcBef>
              <a:defRPr b="1" sz="6500">
                <a:latin typeface="+mj-lt"/>
                <a:ea typeface="+mj-ea"/>
                <a:cs typeface="+mj-cs"/>
                <a:sym typeface="Helvetica"/>
              </a:defRPr>
            </a:pPr>
            <a:r>
              <a:t>It’s worth reading and reflecting the last hours before the cross</a:t>
            </a:r>
          </a:p>
          <a:p>
            <a:pPr marL="804589" indent="-804589" defTabSz="599716">
              <a:spcBef>
                <a:spcPts val="3200"/>
              </a:spcBef>
              <a:defRPr b="1" sz="6500">
                <a:latin typeface="+mj-lt"/>
                <a:ea typeface="+mj-ea"/>
                <a:cs typeface="+mj-cs"/>
                <a:sym typeface="Helvetica"/>
              </a:defRPr>
            </a:pPr>
            <a:r>
              <a:t>Jesus was flogged and humiliated </a:t>
            </a:r>
          </a:p>
          <a:p>
            <a:pPr marL="804589" indent="-804589" defTabSz="599716">
              <a:spcBef>
                <a:spcPts val="3200"/>
              </a:spcBef>
              <a:defRPr b="1" sz="6500">
                <a:latin typeface="+mj-lt"/>
                <a:ea typeface="+mj-ea"/>
                <a:cs typeface="+mj-cs"/>
                <a:sym typeface="Helvetica"/>
              </a:defRPr>
            </a:pPr>
            <a:r>
              <a:t>Flogging is the practice of striking with a whip or stick to inflict pain and harm</a:t>
            </a:r>
          </a:p>
          <a:p>
            <a:pPr marL="804589" indent="-804589" defTabSz="599716">
              <a:spcBef>
                <a:spcPts val="3200"/>
              </a:spcBef>
              <a:defRPr b="1" sz="6500">
                <a:latin typeface="+mj-lt"/>
                <a:ea typeface="+mj-ea"/>
                <a:cs typeface="+mj-cs"/>
                <a:sym typeface="Helvetica"/>
              </a:defRPr>
            </a:pPr>
            <a:r>
              <a:t>Prisoners sometimes died in flogging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logging was designed to inflict incredible pain and leave the victim with only enough strength to carry their cross…"/>
          <p:cNvSpPr txBox="1"/>
          <p:nvPr>
            <p:ph type="body" idx="1"/>
          </p:nvPr>
        </p:nvSpPr>
        <p:spPr>
          <a:xfrm>
            <a:off x="3266477" y="1057431"/>
            <a:ext cx="17540506" cy="11601138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/>
          <a:p>
            <a:pPr marL="757989" indent="-757989" defTabSz="665440">
              <a:spcBef>
                <a:spcPts val="4700"/>
              </a:spcBef>
              <a:defRPr b="1" sz="6400"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757989" indent="-757989" defTabSz="665440">
              <a:spcBef>
                <a:spcPts val="4700"/>
              </a:spcBef>
              <a:defRPr b="1" sz="6400">
                <a:latin typeface="+mj-lt"/>
                <a:ea typeface="+mj-ea"/>
                <a:cs typeface="+mj-cs"/>
                <a:sym typeface="Helvetica"/>
              </a:defRPr>
            </a:pPr>
            <a:r>
              <a:t>"</a:t>
            </a:r>
            <a:r>
              <a:rPr i="1"/>
              <a:t>I gave My back to those who struck Me</a:t>
            </a:r>
            <a:r>
              <a:t>" (Isaiah 50:6)</a:t>
            </a:r>
          </a:p>
          <a:p>
            <a:pPr marL="757989" indent="-757989" defTabSz="665440">
              <a:spcBef>
                <a:spcPts val="4700"/>
              </a:spcBef>
              <a:defRPr b="1" sz="6400">
                <a:latin typeface="+mj-lt"/>
                <a:ea typeface="+mj-ea"/>
                <a:cs typeface="+mj-cs"/>
                <a:sym typeface="Helvetica"/>
              </a:defRPr>
            </a:pPr>
            <a:r>
              <a:t>Jesus never begged for mercy</a:t>
            </a:r>
          </a:p>
          <a:p>
            <a:pPr marL="757989" indent="-757989" defTabSz="665440">
              <a:spcBef>
                <a:spcPts val="4700"/>
              </a:spcBef>
              <a:defRPr b="1" sz="6400">
                <a:latin typeface="+mj-lt"/>
                <a:ea typeface="+mj-ea"/>
                <a:cs typeface="+mj-cs"/>
                <a:sym typeface="Helvetica"/>
              </a:defRPr>
            </a:pPr>
            <a:r>
              <a:t>He didn’t fight back or go down swinging </a:t>
            </a:r>
          </a:p>
          <a:p>
            <a:pPr marL="757989" indent="-757989" defTabSz="665440">
              <a:spcBef>
                <a:spcPts val="4700"/>
              </a:spcBef>
              <a:defRPr b="1" sz="6400">
                <a:latin typeface="+mj-lt"/>
                <a:ea typeface="+mj-ea"/>
                <a:cs typeface="+mj-cs"/>
                <a:sym typeface="Helvetica"/>
              </a:defRPr>
            </a:pPr>
            <a:r>
              <a:t>He was wounded for our sins (Isaiah 53:5)</a:t>
            </a:r>
          </a:p>
          <a:p>
            <a:pPr marL="757989" indent="-757989" defTabSz="665440">
              <a:spcBef>
                <a:spcPts val="4700"/>
              </a:spcBef>
              <a:defRPr b="1" sz="6400" u="sng">
                <a:latin typeface="+mj-lt"/>
                <a:ea typeface="+mj-ea"/>
                <a:cs typeface="+mj-cs"/>
                <a:sym typeface="Helvetica"/>
              </a:defRPr>
            </a:pPr>
            <a:r>
              <a:t>If this offends you, it should!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8C83CC1D-AE4A-4D24-A9B5-DEB014600E2D-L0-001.jpeg" descr="8C83CC1D-AE4A-4D24-A9B5-DEB014600E2D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6888" t="0" r="16888" b="0"/>
          <a:stretch>
            <a:fillRect/>
          </a:stretch>
        </p:blipFill>
        <p:spPr>
          <a:xfrm>
            <a:off x="2965523" y="3994329"/>
            <a:ext cx="7500940" cy="8840393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34" name="Soldiers"/>
          <p:cNvSpPr txBox="1"/>
          <p:nvPr>
            <p:ph type="title"/>
          </p:nvPr>
        </p:nvSpPr>
        <p:spPr>
          <a:xfrm>
            <a:off x="4387453" y="357186"/>
            <a:ext cx="15609094" cy="3036097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>
            <a:lvl1pPr>
              <a:defRPr b="1" u="sng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Soldiers </a:t>
            </a:r>
          </a:p>
        </p:txBody>
      </p:sp>
      <p:sp>
        <p:nvSpPr>
          <p:cNvPr id="135" name="Soldiers led Jesus into the courtyard of the palace and they called together a whole cohort…"/>
          <p:cNvSpPr txBox="1"/>
          <p:nvPr>
            <p:ph type="body" sz="half" idx="1"/>
          </p:nvPr>
        </p:nvSpPr>
        <p:spPr>
          <a:xfrm>
            <a:off x="11100132" y="3994328"/>
            <a:ext cx="12857609" cy="8840393"/>
          </a:xfrm>
          <a:prstGeom prst="rect">
            <a:avLst/>
          </a:prstGeom>
        </p:spPr>
        <p:txBody>
          <a:bodyPr/>
          <a:lstStyle/>
          <a:p>
            <a:pPr marL="678941" indent="-678941" defTabSz="632579">
              <a:spcBef>
                <a:spcPts val="3400"/>
              </a:spcBef>
              <a:defRPr b="1" sz="5500">
                <a:latin typeface="+mj-lt"/>
                <a:ea typeface="+mj-ea"/>
                <a:cs typeface="+mj-cs"/>
                <a:sym typeface="Helvetica"/>
              </a:defRPr>
            </a:pPr>
            <a:r>
              <a:t>Soldiers led Jesus into the courtyard of the palace and they called together a whole cohort</a:t>
            </a:r>
          </a:p>
          <a:p>
            <a:pPr marL="678941" indent="-678941" defTabSz="632579">
              <a:spcBef>
                <a:spcPts val="3400"/>
              </a:spcBef>
              <a:defRPr b="1" sz="5500">
                <a:latin typeface="+mj-lt"/>
                <a:ea typeface="+mj-ea"/>
                <a:cs typeface="+mj-cs"/>
                <a:sym typeface="Helvetica"/>
              </a:defRPr>
            </a:pPr>
            <a:r>
              <a:t>They stripped Him, left Him exposed and vulnerable </a:t>
            </a:r>
          </a:p>
          <a:p>
            <a:pPr marL="678941" indent="-678941" defTabSz="632579">
              <a:spcBef>
                <a:spcPts val="3400"/>
              </a:spcBef>
              <a:defRPr b="1" sz="5500">
                <a:latin typeface="+mj-lt"/>
                <a:ea typeface="+mj-ea"/>
                <a:cs typeface="+mj-cs"/>
                <a:sym typeface="Helvetica"/>
              </a:defRPr>
            </a:pPr>
            <a:r>
              <a:t>Difficult to imagine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Why did the soldiers do these things?…"/>
          <p:cNvSpPr txBox="1"/>
          <p:nvPr>
            <p:ph type="body" idx="1"/>
          </p:nvPr>
        </p:nvSpPr>
        <p:spPr>
          <a:xfrm>
            <a:off x="1131219" y="594794"/>
            <a:ext cx="22258403" cy="12214446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/>
          <a:p>
            <a:pPr marL="683827" indent="-683827" defTabSz="649008">
              <a:spcBef>
                <a:spcPts val="4600"/>
              </a:spcBef>
              <a:defRPr b="1" sz="5800">
                <a:latin typeface="+mj-lt"/>
                <a:ea typeface="+mj-ea"/>
                <a:cs typeface="+mj-cs"/>
                <a:sym typeface="Helvetica"/>
              </a:defRPr>
            </a:pPr>
            <a:r>
              <a:t>Why did the soldiers do these things?</a:t>
            </a:r>
          </a:p>
          <a:p>
            <a:pPr marL="683827" indent="-683827" defTabSz="649008">
              <a:spcBef>
                <a:spcPts val="4600"/>
              </a:spcBef>
              <a:defRPr b="1" sz="5800">
                <a:latin typeface="+mj-lt"/>
                <a:ea typeface="+mj-ea"/>
                <a:cs typeface="+mj-cs"/>
                <a:sym typeface="Helvetica"/>
              </a:defRPr>
            </a:pPr>
            <a:r>
              <a:t>Why did they commit such evil?</a:t>
            </a:r>
          </a:p>
          <a:p>
            <a:pPr marL="683827" indent="-683827" defTabSz="649008">
              <a:spcBef>
                <a:spcPts val="4600"/>
              </a:spcBef>
              <a:defRPr b="1" sz="5800">
                <a:latin typeface="+mj-lt"/>
                <a:ea typeface="+mj-ea"/>
                <a:cs typeface="+mj-cs"/>
                <a:sym typeface="Helvetica"/>
              </a:defRPr>
            </a:pPr>
            <a:r>
              <a:t>Soldiers symbolize the evil within us as people</a:t>
            </a:r>
          </a:p>
          <a:p>
            <a:pPr marL="683827" indent="-683827" defTabSz="649008">
              <a:spcBef>
                <a:spcPts val="4600"/>
              </a:spcBef>
              <a:defRPr b="1" sz="5800">
                <a:latin typeface="+mj-lt"/>
                <a:ea typeface="+mj-ea"/>
                <a:cs typeface="+mj-cs"/>
                <a:sym typeface="Helvetica"/>
              </a:defRPr>
            </a:pPr>
            <a:r>
              <a:t>Ordinary people can do some extraordinary and awful things</a:t>
            </a:r>
          </a:p>
          <a:p>
            <a:pPr marL="683827" indent="-683827" defTabSz="649008">
              <a:spcBef>
                <a:spcPts val="4600"/>
              </a:spcBef>
              <a:defRPr b="1" sz="5800">
                <a:latin typeface="+mj-lt"/>
                <a:ea typeface="+mj-ea"/>
                <a:cs typeface="+mj-cs"/>
                <a:sym typeface="Helvetica"/>
              </a:defRPr>
            </a:pPr>
            <a:r>
              <a:t>Right ideology, authority, and desensitization can create monsters</a:t>
            </a:r>
          </a:p>
          <a:p>
            <a:pPr marL="683827" indent="-683827" defTabSz="649008">
              <a:spcBef>
                <a:spcPts val="4600"/>
              </a:spcBef>
              <a:defRPr b="1" sz="5800">
                <a:latin typeface="+mj-lt"/>
                <a:ea typeface="+mj-ea"/>
                <a:cs typeface="+mj-cs"/>
                <a:sym typeface="Helvetica"/>
              </a:defRPr>
            </a:pPr>
            <a:r>
              <a:t>The soldiers remind us of the evil we are capable of doing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73AC673F-74E9-4353-917D-2E874B26A9A2-L0-001.jpeg" descr="73AC673F-74E9-4353-917D-2E874B26A9A2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34657" t="0" r="5440" b="4811"/>
          <a:stretch>
            <a:fillRect/>
          </a:stretch>
        </p:blipFill>
        <p:spPr>
          <a:xfrm>
            <a:off x="15303747" y="3856037"/>
            <a:ext cx="7500939" cy="8414985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40" name="Simon"/>
          <p:cNvSpPr txBox="1"/>
          <p:nvPr>
            <p:ph type="title"/>
          </p:nvPr>
        </p:nvSpPr>
        <p:spPr>
          <a:xfrm>
            <a:off x="4387453" y="427390"/>
            <a:ext cx="15609094" cy="3036096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>
            <a:lvl1pPr>
              <a:defRPr b="1" u="sng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Simon</a:t>
            </a:r>
          </a:p>
        </p:txBody>
      </p:sp>
      <p:sp>
        <p:nvSpPr>
          <p:cNvPr id="141" name="Simon happened to be in the right place and right time…"/>
          <p:cNvSpPr txBox="1"/>
          <p:nvPr>
            <p:ph type="body" sz="half" idx="1"/>
          </p:nvPr>
        </p:nvSpPr>
        <p:spPr>
          <a:xfrm>
            <a:off x="496828" y="3643312"/>
            <a:ext cx="14261952" cy="8840393"/>
          </a:xfrm>
          <a:prstGeom prst="rect">
            <a:avLst/>
          </a:prstGeom>
        </p:spPr>
        <p:txBody>
          <a:bodyPr/>
          <a:lstStyle/>
          <a:p>
            <a:pPr marL="590766" indent="-590766" defTabSz="550424">
              <a:spcBef>
                <a:spcPts val="3000"/>
              </a:spcBef>
              <a:defRPr b="1" sz="4800">
                <a:latin typeface="+mj-lt"/>
                <a:ea typeface="+mj-ea"/>
                <a:cs typeface="+mj-cs"/>
                <a:sym typeface="Helvetica"/>
              </a:defRPr>
            </a:pPr>
            <a:r>
              <a:t>Simon happened to be in the right place and right time</a:t>
            </a:r>
          </a:p>
          <a:p>
            <a:pPr marL="590766" indent="-590766" defTabSz="550424">
              <a:spcBef>
                <a:spcPts val="3000"/>
              </a:spcBef>
              <a:defRPr b="1" sz="4800">
                <a:latin typeface="+mj-lt"/>
                <a:ea typeface="+mj-ea"/>
                <a:cs typeface="+mj-cs"/>
                <a:sym typeface="Helvetica"/>
              </a:defRPr>
            </a:pPr>
            <a:r>
              <a:t>He was impacted by this event</a:t>
            </a:r>
          </a:p>
          <a:p>
            <a:pPr marL="590766" indent="-590766" defTabSz="550424">
              <a:spcBef>
                <a:spcPts val="3000"/>
              </a:spcBef>
              <a:defRPr b="1" sz="4800">
                <a:latin typeface="+mj-lt"/>
                <a:ea typeface="+mj-ea"/>
                <a:cs typeface="+mj-cs"/>
                <a:sym typeface="Helvetica"/>
              </a:defRPr>
            </a:pPr>
            <a:r>
              <a:t>"Alexander and Rufus"</a:t>
            </a:r>
          </a:p>
          <a:p>
            <a:pPr marL="590766" indent="-590766" defTabSz="550424">
              <a:spcBef>
                <a:spcPts val="3000"/>
              </a:spcBef>
              <a:defRPr b="1" sz="4800">
                <a:latin typeface="+mj-lt"/>
                <a:ea typeface="+mj-ea"/>
                <a:cs typeface="+mj-cs"/>
                <a:sym typeface="Helvetica"/>
              </a:defRPr>
            </a:pPr>
            <a:r>
              <a:t>Years later Alexander and Rufus were known by Christians (Romans 16:13)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ometimes we think wrong place at the wrong time but that wrong event shaped us…"/>
          <p:cNvSpPr txBox="1"/>
          <p:nvPr>
            <p:ph type="body" idx="1"/>
          </p:nvPr>
        </p:nvSpPr>
        <p:spPr>
          <a:xfrm>
            <a:off x="1408101" y="1785937"/>
            <a:ext cx="21804276" cy="10144126"/>
          </a:xfrm>
          <a:prstGeom prst="rect">
            <a:avLst/>
          </a:prstGeom>
          <a:ln w="101600">
            <a:solidFill>
              <a:srgbClr val="76D6FF"/>
            </a:solidFill>
          </a:ln>
        </p:spPr>
        <p:txBody>
          <a:bodyPr/>
          <a:lstStyle/>
          <a:p>
            <a:pPr marL="912394" indent="-912394">
              <a:defRPr b="1" sz="7800">
                <a:latin typeface="+mj-lt"/>
                <a:ea typeface="+mj-ea"/>
                <a:cs typeface="+mj-cs"/>
                <a:sym typeface="Helvetica"/>
              </a:defRPr>
            </a:pPr>
            <a:r>
              <a:t>Sometimes we think wrong place at the wrong time but that wrong event shaped us</a:t>
            </a:r>
          </a:p>
          <a:p>
            <a:pPr marL="912394" indent="-912394">
              <a:defRPr b="1" sz="7800">
                <a:latin typeface="+mj-lt"/>
                <a:ea typeface="+mj-ea"/>
                <a:cs typeface="+mj-cs"/>
                <a:sym typeface="Helvetica"/>
              </a:defRPr>
            </a:pPr>
            <a:r>
              <a:t>We wouldn't want to redo it but we wouldn't take anything for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