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9"/>
  </p:normalViewPr>
  <p:slideViewPr>
    <p:cSldViewPr snapToGrid="0" snapToObjects="1">
      <p:cViewPr varScale="1">
        <p:scale>
          <a:sx n="52" d="100"/>
          <a:sy n="52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1736278" y="-17860"/>
            <a:ext cx="23275935" cy="155172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2137171" y="696515"/>
            <a:ext cx="17395034" cy="863794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6504062" y="-194764"/>
            <a:ext cx="18990885" cy="1266059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9338964" y="2857500"/>
            <a:ext cx="14466095" cy="964406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354364" indent="-465364">
              <a:spcBef>
                <a:spcPts val="4500"/>
              </a:spcBef>
              <a:defRPr sz="3800"/>
            </a:lvl3pPr>
            <a:lvl4pPr marL="1798864" indent="-465364">
              <a:spcBef>
                <a:spcPts val="4500"/>
              </a:spcBef>
              <a:defRPr sz="3800"/>
            </a:lvl4pPr>
            <a:lvl5pPr marL="22433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084843" y="6983015"/>
            <a:ext cx="8277822" cy="55185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522398" y="898922"/>
            <a:ext cx="8268892" cy="551259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1733848" y="-178594"/>
            <a:ext cx="19020235" cy="1268015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948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08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10527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497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9417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386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8307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75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7197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64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25BEF6A8-E135-48C6-BD03-944AAF024D27-L0-001.png" descr="25BEF6A8-E135-48C6-BD03-944AAF024D27-L0-001.pn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5330930" y="3111181"/>
            <a:ext cx="13722210" cy="6066661"/>
          </a:xfrm>
          <a:prstGeom prst="rect">
            <a:avLst/>
          </a:prstGeom>
        </p:spPr>
      </p:pic>
      <p:sp>
        <p:nvSpPr>
          <p:cNvPr id="120" name="Reflections of Evangelism"/>
          <p:cNvSpPr txBox="1">
            <a:spLocks noGrp="1"/>
          </p:cNvSpPr>
          <p:nvPr>
            <p:ph type="title"/>
          </p:nvPr>
        </p:nvSpPr>
        <p:spPr>
          <a:xfrm>
            <a:off x="4833937" y="726352"/>
            <a:ext cx="14716126" cy="2000251"/>
          </a:xfrm>
          <a:prstGeom prst="rect">
            <a:avLst/>
          </a:prstGeom>
          <a:ln w="177800">
            <a:solidFill>
              <a:schemeClr val="accent5">
                <a:hueOff val="243052"/>
                <a:satOff val="19712"/>
                <a:lumOff val="-10957"/>
              </a:schemeClr>
            </a:solidFill>
          </a:ln>
        </p:spPr>
        <p:txBody>
          <a:bodyPr/>
          <a:lstStyle>
            <a:lvl1pPr defTabSz="665440">
              <a:defRPr sz="9072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Reflections of Evangelism </a:t>
            </a:r>
          </a:p>
        </p:txBody>
      </p:sp>
      <p:sp>
        <p:nvSpPr>
          <p:cNvPr id="121" name="Philip"/>
          <p:cNvSpPr txBox="1">
            <a:spLocks noGrp="1"/>
          </p:cNvSpPr>
          <p:nvPr>
            <p:ph type="body" sz="quarter" idx="1"/>
          </p:nvPr>
        </p:nvSpPr>
        <p:spPr>
          <a:xfrm>
            <a:off x="4833937" y="10002008"/>
            <a:ext cx="14716126" cy="3106774"/>
          </a:xfrm>
          <a:prstGeom prst="rect">
            <a:avLst/>
          </a:prstGeom>
          <a:ln w="177800">
            <a:solidFill>
              <a:schemeClr val="accent5">
                <a:hueOff val="243052"/>
                <a:satOff val="19712"/>
                <a:lumOff val="-10957"/>
              </a:schemeClr>
            </a:solidFill>
          </a:ln>
        </p:spPr>
        <p:txBody>
          <a:bodyPr/>
          <a:lstStyle>
            <a:lvl1pPr>
              <a:defRPr sz="1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Philip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Don’t let the day leave without planting a seed, shining a light, or being salt to those you encounter and engage"/>
          <p:cNvSpPr txBox="1">
            <a:spLocks noGrp="1"/>
          </p:cNvSpPr>
          <p:nvPr>
            <p:ph type="title"/>
          </p:nvPr>
        </p:nvSpPr>
        <p:spPr>
          <a:xfrm>
            <a:off x="3012560" y="1626133"/>
            <a:ext cx="18358880" cy="9911024"/>
          </a:xfrm>
          <a:prstGeom prst="rect">
            <a:avLst/>
          </a:prstGeom>
          <a:ln w="101600">
            <a:solidFill>
              <a:schemeClr val="accent5"/>
            </a:solidFill>
          </a:ln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Don’t let the day leave without planting a seed, shining a light, or being salt to those you encounter and engage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What about the people you engage on a daily basis?"/>
          <p:cNvSpPr txBox="1">
            <a:spLocks noGrp="1"/>
          </p:cNvSpPr>
          <p:nvPr>
            <p:ph type="title"/>
          </p:nvPr>
        </p:nvSpPr>
        <p:spPr>
          <a:xfrm>
            <a:off x="4833937" y="2040555"/>
            <a:ext cx="14716126" cy="9010959"/>
          </a:xfrm>
          <a:prstGeom prst="rect">
            <a:avLst/>
          </a:prstGeom>
          <a:ln w="177800">
            <a:solidFill>
              <a:schemeClr val="accent5">
                <a:hueOff val="243052"/>
                <a:satOff val="19712"/>
                <a:lumOff val="-10957"/>
              </a:schemeClr>
            </a:solidFill>
          </a:ln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What about the people you </a:t>
            </a:r>
            <a:r>
              <a:rPr u="sng" dirty="0"/>
              <a:t>engage</a:t>
            </a:r>
            <a:r>
              <a:rPr dirty="0"/>
              <a:t> on a daily basis?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What about the people you encounter on a daily basis?"/>
          <p:cNvSpPr txBox="1">
            <a:spLocks noGrp="1"/>
          </p:cNvSpPr>
          <p:nvPr>
            <p:ph type="title"/>
          </p:nvPr>
        </p:nvSpPr>
        <p:spPr>
          <a:xfrm>
            <a:off x="4833937" y="1118838"/>
            <a:ext cx="14716126" cy="10953655"/>
          </a:xfrm>
          <a:prstGeom prst="rect">
            <a:avLst/>
          </a:prstGeom>
          <a:ln w="177800">
            <a:solidFill>
              <a:schemeClr val="accent5">
                <a:hueOff val="243052"/>
                <a:satOff val="19712"/>
                <a:lumOff val="-10957"/>
              </a:schemeClr>
            </a:solidFill>
          </a:ln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What about the people you </a:t>
            </a:r>
            <a:r>
              <a:rPr u="sng" dirty="0"/>
              <a:t>encounter</a:t>
            </a:r>
            <a:r>
              <a:rPr dirty="0"/>
              <a:t> on a daily basis?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Engage or Encount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77800">
            <a:solidFill>
              <a:schemeClr val="accent5">
                <a:hueOff val="243052"/>
                <a:satOff val="19712"/>
                <a:lumOff val="-10957"/>
              </a:schemeClr>
            </a:solidFill>
          </a:ln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Engage or Encounter </a:t>
            </a:r>
          </a:p>
        </p:txBody>
      </p:sp>
      <p:sp>
        <p:nvSpPr>
          <p:cNvPr id="128" name="We can be in a crowded place but oblivious to the people around us…"/>
          <p:cNvSpPr txBox="1">
            <a:spLocks noGrp="1"/>
          </p:cNvSpPr>
          <p:nvPr>
            <p:ph type="body" idx="1"/>
          </p:nvPr>
        </p:nvSpPr>
        <p:spPr>
          <a:xfrm>
            <a:off x="807392" y="3643312"/>
            <a:ext cx="23042502" cy="9237439"/>
          </a:xfrm>
          <a:prstGeom prst="rect">
            <a:avLst/>
          </a:prstGeom>
        </p:spPr>
        <p:txBody>
          <a:bodyPr/>
          <a:lstStyle/>
          <a:p>
            <a:pPr marL="796356" indent="-796356" defTabSz="755808">
              <a:spcBef>
                <a:spcPts val="5400"/>
              </a:spcBef>
              <a:buSzPct val="50000"/>
              <a:buBlip>
                <a:blip r:embed="rId2"/>
              </a:buBlip>
              <a:defRPr sz="6808" b="1">
                <a:latin typeface="Helvetica"/>
                <a:ea typeface="Helvetica"/>
                <a:cs typeface="Helvetica"/>
                <a:sym typeface="Helvetica"/>
              </a:defRPr>
            </a:pPr>
            <a:r>
              <a:t>We can be in a crowded place but oblivious to the people around us</a:t>
            </a:r>
          </a:p>
          <a:p>
            <a:pPr marL="796356" indent="-796356" defTabSz="755808">
              <a:spcBef>
                <a:spcPts val="5400"/>
              </a:spcBef>
              <a:buSzPct val="50000"/>
              <a:buBlip>
                <a:blip r:embed="rId2"/>
              </a:buBlip>
              <a:defRPr sz="6808" b="1">
                <a:latin typeface="Helvetica"/>
                <a:ea typeface="Helvetica"/>
                <a:cs typeface="Helvetica"/>
                <a:sym typeface="Helvetica"/>
              </a:defRPr>
            </a:pPr>
            <a:r>
              <a:t>Our focus is on our self or those we know</a:t>
            </a:r>
          </a:p>
          <a:p>
            <a:pPr marL="796356" indent="-796356" defTabSz="755808">
              <a:spcBef>
                <a:spcPts val="5400"/>
              </a:spcBef>
              <a:buSzPct val="50000"/>
              <a:buBlip>
                <a:blip r:embed="rId2"/>
              </a:buBlip>
              <a:defRPr sz="6808" b="1">
                <a:latin typeface="Helvetica"/>
                <a:ea typeface="Helvetica"/>
                <a:cs typeface="Helvetica"/>
                <a:sym typeface="Helvetica"/>
              </a:defRPr>
            </a:pPr>
            <a:r>
              <a:t>Are we open or available to the people we encounter?</a:t>
            </a:r>
          </a:p>
          <a:p>
            <a:pPr marL="796356" indent="-796356" defTabSz="755808">
              <a:spcBef>
                <a:spcPts val="5400"/>
              </a:spcBef>
              <a:buSzPct val="50000"/>
              <a:buBlip>
                <a:blip r:embed="rId2"/>
              </a:buBlip>
              <a:defRPr sz="6808" b="1">
                <a:latin typeface="Helvetica"/>
                <a:ea typeface="Helvetica"/>
                <a:cs typeface="Helvetica"/>
                <a:sym typeface="Helvetica"/>
              </a:defRPr>
            </a:pPr>
            <a:r>
              <a:t>"</a:t>
            </a:r>
            <a:r>
              <a:rPr i="1"/>
              <a:t>Walk in wisdom toward those who are outside</a:t>
            </a:r>
            <a:r>
              <a:t>" (Colossians 4:5)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Doesn't the eunuch seem like an unlikely candidate?…"/>
          <p:cNvSpPr txBox="1">
            <a:spLocks noGrp="1"/>
          </p:cNvSpPr>
          <p:nvPr>
            <p:ph type="body" idx="1"/>
          </p:nvPr>
        </p:nvSpPr>
        <p:spPr>
          <a:xfrm>
            <a:off x="783208" y="1279177"/>
            <a:ext cx="23273929" cy="10525126"/>
          </a:xfrm>
          <a:prstGeom prst="rect">
            <a:avLst/>
          </a:prstGeom>
          <a:ln w="101600">
            <a:solidFill>
              <a:schemeClr val="accent5"/>
            </a:solidFill>
          </a:ln>
        </p:spPr>
        <p:txBody>
          <a:bodyPr/>
          <a:lstStyle/>
          <a:p>
            <a:pPr marL="865605" indent="-865605">
              <a:buSzPct val="50000"/>
              <a:buBlip>
                <a:blip r:embed="rId2"/>
              </a:buBlip>
              <a:defRPr sz="74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Doesn't the eunuch seem like an unlikely candidate?</a:t>
            </a:r>
          </a:p>
          <a:p>
            <a:pPr marL="865605" indent="-865605">
              <a:buSzPct val="50000"/>
              <a:buBlip>
                <a:blip r:embed="rId2"/>
              </a:buBlip>
              <a:defRPr sz="74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Evangelism is for everyone regardless of the differences we place on people</a:t>
            </a:r>
          </a:p>
          <a:p>
            <a:pPr marL="865605" indent="-865605">
              <a:buSzPct val="50000"/>
              <a:buBlip>
                <a:blip r:embed="rId2"/>
              </a:buBlip>
              <a:defRPr sz="74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Christ died for all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eople today searching like the eunuch…"/>
          <p:cNvSpPr txBox="1">
            <a:spLocks noGrp="1"/>
          </p:cNvSpPr>
          <p:nvPr>
            <p:ph type="body" idx="1"/>
          </p:nvPr>
        </p:nvSpPr>
        <p:spPr>
          <a:xfrm>
            <a:off x="1427819" y="1758171"/>
            <a:ext cx="22043400" cy="10199658"/>
          </a:xfrm>
          <a:prstGeom prst="rect">
            <a:avLst/>
          </a:prstGeom>
          <a:ln w="101600">
            <a:solidFill>
              <a:schemeClr val="accent5"/>
            </a:solidFill>
          </a:ln>
        </p:spPr>
        <p:txBody>
          <a:bodyPr/>
          <a:lstStyle/>
          <a:p>
            <a:pPr marL="865605" indent="-865605">
              <a:buSzPct val="50000"/>
              <a:buBlip>
                <a:blip r:embed="rId2"/>
              </a:buBlip>
              <a:defRPr sz="74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People today searching like the eunuch</a:t>
            </a:r>
          </a:p>
          <a:p>
            <a:pPr marL="865605" indent="-865605">
              <a:buSzPct val="50000"/>
              <a:buBlip>
                <a:blip r:embed="rId2"/>
              </a:buBlip>
              <a:defRPr sz="74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They don't know that the something is someone-Jesus</a:t>
            </a:r>
          </a:p>
          <a:p>
            <a:pPr marL="865605" indent="-865605">
              <a:buSzPct val="50000"/>
              <a:buBlip>
                <a:blip r:embed="rId2"/>
              </a:buBlip>
              <a:defRPr sz="74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What does this story teach us about evangelism?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e need to trust God with those we encounter and engage each day"/>
          <p:cNvSpPr txBox="1">
            <a:spLocks noGrp="1"/>
          </p:cNvSpPr>
          <p:nvPr>
            <p:ph type="title"/>
          </p:nvPr>
        </p:nvSpPr>
        <p:spPr>
          <a:xfrm>
            <a:off x="600707" y="357187"/>
            <a:ext cx="22779076" cy="3036095"/>
          </a:xfrm>
          <a:prstGeom prst="rect">
            <a:avLst/>
          </a:prstGeom>
          <a:ln w="101600">
            <a:solidFill>
              <a:schemeClr val="accent5"/>
            </a:solidFill>
          </a:ln>
        </p:spPr>
        <p:txBody>
          <a:bodyPr/>
          <a:lstStyle/>
          <a:p>
            <a:pPr defTabSz="673655">
              <a:defRPr sz="9184" b="1">
                <a:latin typeface="Helvetica"/>
                <a:ea typeface="Helvetica"/>
                <a:cs typeface="Helvetica"/>
                <a:sym typeface="Helvetica"/>
              </a:defRPr>
            </a:pPr>
            <a:r>
              <a:t>We need </a:t>
            </a:r>
            <a:r>
              <a:rPr u="sng"/>
              <a:t>to trust God with those we encounter and engage each day</a:t>
            </a:r>
          </a:p>
        </p:txBody>
      </p:sp>
      <p:sp>
        <p:nvSpPr>
          <p:cNvPr id="135" name="Philip could've objected to God's command like Jonah. He chose to trust in God…"/>
          <p:cNvSpPr txBox="1">
            <a:spLocks noGrp="1"/>
          </p:cNvSpPr>
          <p:nvPr>
            <p:ph type="body" idx="1"/>
          </p:nvPr>
        </p:nvSpPr>
        <p:spPr>
          <a:xfrm>
            <a:off x="740326" y="3643312"/>
            <a:ext cx="22681966" cy="9712710"/>
          </a:xfrm>
          <a:prstGeom prst="rect">
            <a:avLst/>
          </a:prstGeom>
        </p:spPr>
        <p:txBody>
          <a:bodyPr/>
          <a:lstStyle/>
          <a:p>
            <a:pPr marL="687805" indent="-687805" defTabSz="690086">
              <a:spcBef>
                <a:spcPts val="4900"/>
              </a:spcBef>
              <a:buSzPct val="50000"/>
              <a:buBlip>
                <a:blip r:embed="rId2"/>
              </a:buBlip>
              <a:defRPr sz="5880" b="1">
                <a:latin typeface="Helvetica"/>
                <a:ea typeface="Helvetica"/>
                <a:cs typeface="Helvetica"/>
                <a:sym typeface="Helvetica"/>
              </a:defRPr>
            </a:pPr>
            <a:r>
              <a:t>Philip could've objected to God's command like Jonah. He chose to trust in God</a:t>
            </a:r>
          </a:p>
          <a:p>
            <a:pPr marL="687805" indent="-687805" defTabSz="690086">
              <a:spcBef>
                <a:spcPts val="4900"/>
              </a:spcBef>
              <a:buSzPct val="50000"/>
              <a:buBlip>
                <a:blip r:embed="rId2"/>
              </a:buBlip>
              <a:defRPr sz="5880" b="1">
                <a:latin typeface="Helvetica"/>
                <a:ea typeface="Helvetica"/>
                <a:cs typeface="Helvetica"/>
                <a:sym typeface="Helvetica"/>
              </a:defRPr>
            </a:pPr>
            <a:r>
              <a:t>Do we?</a:t>
            </a:r>
          </a:p>
          <a:p>
            <a:pPr marL="687805" indent="-687805" defTabSz="690086">
              <a:spcBef>
                <a:spcPts val="4900"/>
              </a:spcBef>
              <a:buSzPct val="50000"/>
              <a:buBlip>
                <a:blip r:embed="rId2"/>
              </a:buBlip>
              <a:defRPr sz="5880" b="1">
                <a:latin typeface="Helvetica"/>
                <a:ea typeface="Helvetica"/>
                <a:cs typeface="Helvetica"/>
                <a:sym typeface="Helvetica"/>
              </a:defRPr>
            </a:pPr>
            <a:r>
              <a:t>Trusting in God is not leaning on our own understanding </a:t>
            </a:r>
          </a:p>
          <a:p>
            <a:pPr marL="687805" indent="-687805" defTabSz="690086">
              <a:spcBef>
                <a:spcPts val="4900"/>
              </a:spcBef>
              <a:buSzPct val="50000"/>
              <a:buBlip>
                <a:blip r:embed="rId2"/>
              </a:buBlip>
              <a:defRPr sz="5880" b="1">
                <a:latin typeface="Helvetica"/>
                <a:ea typeface="Helvetica"/>
                <a:cs typeface="Helvetica"/>
                <a:sym typeface="Helvetica"/>
              </a:defRPr>
            </a:pPr>
            <a:r>
              <a:t>We sometimes think we know best</a:t>
            </a:r>
          </a:p>
          <a:p>
            <a:pPr marL="1021882" indent="-1021882" defTabSz="690086">
              <a:spcBef>
                <a:spcPts val="4900"/>
              </a:spcBef>
              <a:buSzPct val="100000"/>
              <a:buAutoNum type="arabicPeriod"/>
              <a:defRPr sz="5880" b="1">
                <a:latin typeface="Helvetica"/>
                <a:ea typeface="Helvetica"/>
                <a:cs typeface="Helvetica"/>
                <a:sym typeface="Helvetica"/>
              </a:defRPr>
            </a:pPr>
            <a:r>
              <a:t>“That person will never become a Christian”</a:t>
            </a:r>
          </a:p>
          <a:p>
            <a:pPr marL="1021882" indent="-1021882" defTabSz="690086">
              <a:spcBef>
                <a:spcPts val="4900"/>
              </a:spcBef>
              <a:buSzPct val="100000"/>
              <a:buAutoNum type="arabicPeriod"/>
              <a:defRPr sz="5880" b="1">
                <a:latin typeface="Helvetica"/>
                <a:ea typeface="Helvetica"/>
                <a:cs typeface="Helvetica"/>
                <a:sym typeface="Helvetica"/>
              </a:defRPr>
            </a:pPr>
            <a:r>
              <a:t>“That person is not interested”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We need to follow God with those we encounter and engage each day"/>
          <p:cNvSpPr txBox="1">
            <a:spLocks noGrp="1"/>
          </p:cNvSpPr>
          <p:nvPr>
            <p:ph type="title"/>
          </p:nvPr>
        </p:nvSpPr>
        <p:spPr>
          <a:xfrm>
            <a:off x="417276" y="357187"/>
            <a:ext cx="23199702" cy="3036095"/>
          </a:xfrm>
          <a:prstGeom prst="rect">
            <a:avLst/>
          </a:prstGeom>
          <a:ln w="101600">
            <a:solidFill>
              <a:schemeClr val="accent5"/>
            </a:solidFill>
          </a:ln>
        </p:spPr>
        <p:txBody>
          <a:bodyPr/>
          <a:lstStyle/>
          <a:p>
            <a:pPr defTabSz="673655">
              <a:defRPr sz="9184" b="1">
                <a:latin typeface="Helvetica"/>
                <a:ea typeface="Helvetica"/>
                <a:cs typeface="Helvetica"/>
                <a:sym typeface="Helvetica"/>
              </a:defRPr>
            </a:pPr>
            <a:r>
              <a:t>We need </a:t>
            </a:r>
            <a:r>
              <a:rPr u="sng"/>
              <a:t>to follow God with those we encounter and engage each day</a:t>
            </a:r>
          </a:p>
        </p:txBody>
      </p:sp>
      <p:sp>
        <p:nvSpPr>
          <p:cNvPr id="138" name="Philip responded immediately to God's commands…"/>
          <p:cNvSpPr txBox="1">
            <a:spLocks noGrp="1"/>
          </p:cNvSpPr>
          <p:nvPr>
            <p:ph type="body" idx="1"/>
          </p:nvPr>
        </p:nvSpPr>
        <p:spPr>
          <a:xfrm>
            <a:off x="532246" y="3643312"/>
            <a:ext cx="23129380" cy="8840392"/>
          </a:xfrm>
          <a:prstGeom prst="rect">
            <a:avLst/>
          </a:prstGeom>
        </p:spPr>
        <p:txBody>
          <a:bodyPr/>
          <a:lstStyle/>
          <a:p>
            <a:pPr marL="842210" indent="-842210">
              <a:buSzPct val="50000"/>
              <a:buBlip>
                <a:blip r:embed="rId2"/>
              </a:buBlip>
              <a:defRPr sz="7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Philip responded immediately to God's commands</a:t>
            </a:r>
          </a:p>
          <a:p>
            <a:pPr marL="842210" indent="-842210">
              <a:buSzPct val="50000"/>
              <a:buBlip>
                <a:blip r:embed="rId2"/>
              </a:buBlip>
              <a:defRPr sz="7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Luke 9:57-62</a:t>
            </a:r>
          </a:p>
          <a:p>
            <a:pPr marL="842210" indent="-842210">
              <a:buSzPct val="50000"/>
              <a:buBlip>
                <a:blip r:embed="rId2"/>
              </a:buBlip>
              <a:defRPr sz="7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Following Christ is denying ourselves and taking up our cross and following Him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We need to take advantage of opportunities from God we encounter and engage"/>
          <p:cNvSpPr txBox="1">
            <a:spLocks noGrp="1"/>
          </p:cNvSpPr>
          <p:nvPr>
            <p:ph type="title"/>
          </p:nvPr>
        </p:nvSpPr>
        <p:spPr>
          <a:xfrm>
            <a:off x="579964" y="357187"/>
            <a:ext cx="23224072" cy="3036095"/>
          </a:xfrm>
          <a:prstGeom prst="rect">
            <a:avLst/>
          </a:prstGeom>
          <a:ln w="101600">
            <a:solidFill>
              <a:schemeClr val="accent5"/>
            </a:solidFill>
          </a:ln>
        </p:spPr>
        <p:txBody>
          <a:bodyPr/>
          <a:lstStyle/>
          <a:p>
            <a:pPr defTabSz="640794">
              <a:defRPr sz="8736" b="1">
                <a:latin typeface="Helvetica"/>
                <a:ea typeface="Helvetica"/>
                <a:cs typeface="Helvetica"/>
                <a:sym typeface="Helvetica"/>
              </a:defRPr>
            </a:pPr>
            <a:r>
              <a:t>We need </a:t>
            </a:r>
            <a:r>
              <a:rPr u="sng"/>
              <a:t>to take advantage of opportunities from God we encounter and engage</a:t>
            </a:r>
          </a:p>
        </p:txBody>
      </p:sp>
      <p:sp>
        <p:nvSpPr>
          <p:cNvPr id="141" name="God led Philip to the eunuch…"/>
          <p:cNvSpPr txBox="1">
            <a:spLocks noGrp="1"/>
          </p:cNvSpPr>
          <p:nvPr>
            <p:ph type="body" idx="1"/>
          </p:nvPr>
        </p:nvSpPr>
        <p:spPr>
          <a:xfrm>
            <a:off x="587499" y="3643312"/>
            <a:ext cx="23209002" cy="8840392"/>
          </a:xfrm>
          <a:prstGeom prst="rect">
            <a:avLst/>
          </a:prstGeom>
        </p:spPr>
        <p:txBody>
          <a:bodyPr/>
          <a:lstStyle/>
          <a:p>
            <a:pPr marL="865605" indent="-865605">
              <a:buSzPct val="50000"/>
              <a:buBlip>
                <a:blip r:embed="rId2"/>
              </a:buBlip>
              <a:defRPr sz="74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God led Philip to the eunuch</a:t>
            </a:r>
          </a:p>
          <a:p>
            <a:pPr marL="865605" indent="-865605">
              <a:buSzPct val="50000"/>
              <a:buBlip>
                <a:blip r:embed="rId2"/>
              </a:buBlip>
              <a:defRPr sz="7400" b="1">
                <a:latin typeface="Helvetica"/>
                <a:ea typeface="Helvetica"/>
                <a:cs typeface="Helvetica"/>
                <a:sym typeface="Helvetica"/>
              </a:defRPr>
            </a:pPr>
            <a:r>
              <a:t>I believe God puts people in our lives at certain times </a:t>
            </a:r>
          </a:p>
          <a:p>
            <a:pPr marL="865605" indent="-865605">
              <a:buSzPct val="50000"/>
              <a:buBlip>
                <a:blip r:embed="rId2"/>
              </a:buBlip>
              <a:defRPr sz="74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This is why today is important for us to be open and available like Philip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Macintosh PowerPoint</Application>
  <PresentationFormat>Custom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Helvetica</vt:lpstr>
      <vt:lpstr>Helvetica Light</vt:lpstr>
      <vt:lpstr>Helvetica Neue</vt:lpstr>
      <vt:lpstr>Black</vt:lpstr>
      <vt:lpstr>Reflections of Evangelism </vt:lpstr>
      <vt:lpstr>What about the people you engage on a daily basis?</vt:lpstr>
      <vt:lpstr>What about the people you encounter on a daily basis?</vt:lpstr>
      <vt:lpstr>Engage or Encounter </vt:lpstr>
      <vt:lpstr>PowerPoint Presentation</vt:lpstr>
      <vt:lpstr>PowerPoint Presentation</vt:lpstr>
      <vt:lpstr>We need to trust God with those we encounter and engage each day</vt:lpstr>
      <vt:lpstr>We need to follow God with those we encounter and engage each day</vt:lpstr>
      <vt:lpstr>We need to take advantage of opportunities from God we encounter and engage</vt:lpstr>
      <vt:lpstr>Don’t let the day leave without planting a seed, shining a light, or being salt to those you encounter and engage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of Evangelism </dc:title>
  <cp:lastModifiedBy>Josh Barnett</cp:lastModifiedBy>
  <cp:revision>1</cp:revision>
  <dcterms:modified xsi:type="dcterms:W3CDTF">2020-02-15T04:13:34Z</dcterms:modified>
</cp:coreProperties>
</file>